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2" r:id="rId4"/>
  </p:sldMasterIdLst>
  <p:notesMasterIdLst>
    <p:notesMasterId r:id="rId13"/>
  </p:notesMasterIdLst>
  <p:sldIdLst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43"/>
    <a:srgbClr val="FAF297"/>
    <a:srgbClr val="FCF6C0"/>
    <a:srgbClr val="FAF18E"/>
    <a:srgbClr val="F8EA29"/>
    <a:srgbClr val="AEE1F0"/>
    <a:srgbClr val="615091"/>
    <a:srgbClr val="9ADAEC"/>
    <a:srgbClr val="8AD5EA"/>
    <a:srgbClr val="69C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83" autoAdjust="0"/>
    <p:restoredTop sz="96327"/>
  </p:normalViewPr>
  <p:slideViewPr>
    <p:cSldViewPr snapToGrid="0" snapToObjects="1">
      <p:cViewPr varScale="1">
        <p:scale>
          <a:sx n="67" d="100"/>
          <a:sy n="67" d="100"/>
        </p:scale>
        <p:origin x="8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04CB-B7BA-DA40-AEF0-F2BCEFBFBD9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A5152-BF7C-D849-A3B4-B9DDF9A4E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81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k_Keltainen_Otsikko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14C9BBB4-7A44-7146-9361-44E10D3D7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5" name="Ryhmä 14">
            <a:extLst>
              <a:ext uri="{FF2B5EF4-FFF2-40B4-BE49-F238E27FC236}">
                <a16:creationId xmlns:a16="http://schemas.microsoft.com/office/drawing/2014/main" id="{89E35A09-2DD4-4C91-9F2C-8446D7955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56676" y="175376"/>
            <a:ext cx="11878647" cy="6507247"/>
            <a:chOff x="1668186" y="752742"/>
            <a:chExt cx="9201701" cy="5180022"/>
          </a:xfrm>
        </p:grpSpPr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B80BD106-2D1A-4420-89AB-866F573D221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668186" y="752742"/>
              <a:ext cx="9201701" cy="5180021"/>
            </a:xfrm>
            <a:prstGeom prst="rect">
              <a:avLst/>
            </a:prstGeom>
            <a:solidFill>
              <a:srgbClr val="F7DD2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D8B459C-50CE-4C57-ACD4-2425B53491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8186" y="752742"/>
              <a:ext cx="9201701" cy="5180021"/>
            </a:xfrm>
            <a:custGeom>
              <a:avLst/>
              <a:gdLst>
                <a:gd name="T0" fmla="*/ 7035 w 33870"/>
                <a:gd name="T1" fmla="*/ 0 h 19050"/>
                <a:gd name="T2" fmla="*/ 0 w 33870"/>
                <a:gd name="T3" fmla="*/ 15487 h 19050"/>
                <a:gd name="T4" fmla="*/ 0 w 33870"/>
                <a:gd name="T5" fmla="*/ 19050 h 19050"/>
                <a:gd name="T6" fmla="*/ 15244 w 33870"/>
                <a:gd name="T7" fmla="*/ 19050 h 19050"/>
                <a:gd name="T8" fmla="*/ 27964 w 33870"/>
                <a:gd name="T9" fmla="*/ 6508 h 19050"/>
                <a:gd name="T10" fmla="*/ 33870 w 33870"/>
                <a:gd name="T11" fmla="*/ 7959 h 19050"/>
                <a:gd name="T12" fmla="*/ 33870 w 33870"/>
                <a:gd name="T13" fmla="*/ 0 h 19050"/>
                <a:gd name="T14" fmla="*/ 7035 w 33870"/>
                <a:gd name="T15" fmla="*/ 0 h 19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870" h="19050">
                  <a:moveTo>
                    <a:pt x="7035" y="0"/>
                  </a:moveTo>
                  <a:cubicBezTo>
                    <a:pt x="3289" y="4150"/>
                    <a:pt x="748" y="9520"/>
                    <a:pt x="0" y="15487"/>
                  </a:cubicBezTo>
                  <a:lnTo>
                    <a:pt x="0" y="19050"/>
                  </a:lnTo>
                  <a:lnTo>
                    <a:pt x="15244" y="19050"/>
                  </a:lnTo>
                  <a:cubicBezTo>
                    <a:pt x="15341" y="12107"/>
                    <a:pt x="20998" y="6508"/>
                    <a:pt x="27964" y="6508"/>
                  </a:cubicBezTo>
                  <a:cubicBezTo>
                    <a:pt x="30096" y="6508"/>
                    <a:pt x="32105" y="7033"/>
                    <a:pt x="33870" y="7959"/>
                  </a:cubicBezTo>
                  <a:lnTo>
                    <a:pt x="33870" y="0"/>
                  </a:lnTo>
                  <a:lnTo>
                    <a:pt x="7035" y="0"/>
                  </a:lnTo>
                  <a:close/>
                </a:path>
              </a:pathLst>
            </a:custGeom>
            <a:solidFill>
              <a:srgbClr val="F9CB1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25EB96C3-B5E9-44B5-BAFE-AC502D7DBA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8186" y="752742"/>
              <a:ext cx="7703806" cy="5180021"/>
            </a:xfrm>
            <a:custGeom>
              <a:avLst/>
              <a:gdLst>
                <a:gd name="T0" fmla="*/ 18779 w 28356"/>
                <a:gd name="T1" fmla="*/ 19050 h 19050"/>
                <a:gd name="T2" fmla="*/ 28356 w 28356"/>
                <a:gd name="T3" fmla="*/ 0 h 19050"/>
                <a:gd name="T4" fmla="*/ 13072 w 28356"/>
                <a:gd name="T5" fmla="*/ 0 h 19050"/>
                <a:gd name="T6" fmla="*/ 936 w 28356"/>
                <a:gd name="T7" fmla="*/ 11090 h 19050"/>
                <a:gd name="T8" fmla="*/ 0 w 28356"/>
                <a:gd name="T9" fmla="*/ 11090 h 19050"/>
                <a:gd name="T10" fmla="*/ 0 w 28356"/>
                <a:gd name="T11" fmla="*/ 19050 h 19050"/>
                <a:gd name="T12" fmla="*/ 18779 w 28356"/>
                <a:gd name="T13" fmla="*/ 19050 h 19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56" h="19050">
                  <a:moveTo>
                    <a:pt x="18779" y="19050"/>
                  </a:moveTo>
                  <a:cubicBezTo>
                    <a:pt x="24319" y="14447"/>
                    <a:pt x="27968" y="7651"/>
                    <a:pt x="28356" y="0"/>
                  </a:cubicBezTo>
                  <a:lnTo>
                    <a:pt x="13072" y="0"/>
                  </a:lnTo>
                  <a:cubicBezTo>
                    <a:pt x="12420" y="6167"/>
                    <a:pt x="7251" y="10988"/>
                    <a:pt x="936" y="11090"/>
                  </a:cubicBezTo>
                  <a:lnTo>
                    <a:pt x="0" y="11090"/>
                  </a:lnTo>
                  <a:lnTo>
                    <a:pt x="0" y="19050"/>
                  </a:lnTo>
                  <a:lnTo>
                    <a:pt x="18779" y="19050"/>
                  </a:lnTo>
                  <a:close/>
                </a:path>
              </a:pathLst>
            </a:custGeom>
            <a:solidFill>
              <a:srgbClr val="FAC11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D653E748-09C9-4B6E-A199-38687296FC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8186" y="3767798"/>
              <a:ext cx="244431" cy="1196871"/>
            </a:xfrm>
            <a:custGeom>
              <a:avLst/>
              <a:gdLst>
                <a:gd name="T0" fmla="*/ 900 w 900"/>
                <a:gd name="T1" fmla="*/ 0 h 4397"/>
                <a:gd name="T2" fmla="*/ 0 w 900"/>
                <a:gd name="T3" fmla="*/ 0 h 4397"/>
                <a:gd name="T4" fmla="*/ 0 w 900"/>
                <a:gd name="T5" fmla="*/ 4397 h 4397"/>
                <a:gd name="T6" fmla="*/ 900 w 900"/>
                <a:gd name="T7" fmla="*/ 0 h 4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0" h="4397">
                  <a:moveTo>
                    <a:pt x="900" y="0"/>
                  </a:moveTo>
                  <a:lnTo>
                    <a:pt x="0" y="0"/>
                  </a:lnTo>
                  <a:lnTo>
                    <a:pt x="0" y="4397"/>
                  </a:lnTo>
                  <a:cubicBezTo>
                    <a:pt x="189" y="2890"/>
                    <a:pt x="492" y="1421"/>
                    <a:pt x="900" y="0"/>
                  </a:cubicBezTo>
                  <a:close/>
                </a:path>
              </a:pathLst>
            </a:custGeom>
            <a:solidFill>
              <a:srgbClr val="F9CB1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9">
              <a:extLst>
                <a:ext uri="{FF2B5EF4-FFF2-40B4-BE49-F238E27FC236}">
                  <a16:creationId xmlns:a16="http://schemas.microsoft.com/office/drawing/2014/main" id="{B196D0FA-9F76-48D6-874C-57BE63EC7D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09072" y="2528784"/>
              <a:ext cx="3246243" cy="3403980"/>
            </a:xfrm>
            <a:custGeom>
              <a:avLst/>
              <a:gdLst>
                <a:gd name="T0" fmla="*/ 3535 w 11947"/>
                <a:gd name="T1" fmla="*/ 12518 h 12518"/>
                <a:gd name="T2" fmla="*/ 11947 w 11947"/>
                <a:gd name="T3" fmla="*/ 0 h 12518"/>
                <a:gd name="T4" fmla="*/ 0 w 11947"/>
                <a:gd name="T5" fmla="*/ 12518 h 12518"/>
                <a:gd name="T6" fmla="*/ 3535 w 11947"/>
                <a:gd name="T7" fmla="*/ 12518 h 12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7" h="12518">
                  <a:moveTo>
                    <a:pt x="3535" y="12518"/>
                  </a:moveTo>
                  <a:cubicBezTo>
                    <a:pt x="7436" y="9277"/>
                    <a:pt x="10399" y="4948"/>
                    <a:pt x="11947" y="0"/>
                  </a:cubicBezTo>
                  <a:cubicBezTo>
                    <a:pt x="5340" y="396"/>
                    <a:pt x="93" y="5834"/>
                    <a:pt x="0" y="12518"/>
                  </a:cubicBezTo>
                  <a:lnTo>
                    <a:pt x="3535" y="12518"/>
                  </a:lnTo>
                  <a:close/>
                </a:path>
              </a:pathLst>
            </a:custGeom>
            <a:solidFill>
              <a:srgbClr val="F9CB1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Suorakulmio 11">
            <a:extLst>
              <a:ext uri="{FF2B5EF4-FFF2-40B4-BE49-F238E27FC236}">
                <a16:creationId xmlns:a16="http://schemas.microsoft.com/office/drawing/2014/main" id="{37B5C2D5-C356-114F-A78B-87479A90F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43412" y="3845169"/>
            <a:ext cx="6948588" cy="2271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5B8ACD9A-7900-5B46-8BCE-20BA241C7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6676" y="542925"/>
            <a:ext cx="2396744" cy="9494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34429" y="4094363"/>
            <a:ext cx="6422067" cy="1245356"/>
          </a:xfrm>
        </p:spPr>
        <p:txBody>
          <a:bodyPr anchor="t" anchorCtr="0"/>
          <a:lstStyle>
            <a:lvl1pPr algn="l">
              <a:lnSpc>
                <a:spcPts val="5060"/>
              </a:lnSpc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ESITYKSEN NIMI </a:t>
            </a:r>
            <a:br>
              <a:rPr lang="en-US" dirty="0"/>
            </a:br>
            <a:r>
              <a:rPr lang="en-US" dirty="0"/>
              <a:t>TÄHÄN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34428" y="5544217"/>
            <a:ext cx="6422067" cy="36748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buNone/>
              <a:defRPr sz="2000" cap="none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Hankkeen</a:t>
            </a:r>
            <a:r>
              <a:rPr lang="en-US" dirty="0"/>
              <a:t> </a:t>
            </a:r>
            <a:r>
              <a:rPr lang="en-US" dirty="0" err="1"/>
              <a:t>nimi</a:t>
            </a:r>
            <a:r>
              <a:rPr lang="en-US" dirty="0"/>
              <a:t> </a:t>
            </a:r>
            <a:r>
              <a:rPr lang="en-US" dirty="0" err="1"/>
              <a:t>tähän</a:t>
            </a:r>
            <a:endParaRPr lang="en-US" dirty="0"/>
          </a:p>
        </p:txBody>
      </p:sp>
      <p:pic>
        <p:nvPicPr>
          <p:cNvPr id="5" name="Kuva 4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52439E70-7534-3B20-3582-C7F9494AF6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4446" y="851279"/>
            <a:ext cx="2019028" cy="33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2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k_Keltainen_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4A1BE6-EF1A-4646-929E-A443149EB39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40" name="Ryhmä 14">
            <a:extLst>
              <a:ext uri="{FF2B5EF4-FFF2-40B4-BE49-F238E27FC236}">
                <a16:creationId xmlns:a16="http://schemas.microsoft.com/office/drawing/2014/main" id="{1A8119BA-4F83-5C48-A427-B36C95637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56676" y="175376"/>
            <a:ext cx="11878647" cy="6507247"/>
            <a:chOff x="1668186" y="752742"/>
            <a:chExt cx="9201701" cy="5180022"/>
          </a:xfrm>
        </p:grpSpPr>
        <p:sp>
          <p:nvSpPr>
            <p:cNvPr id="41" name="Rectangle 5">
              <a:extLst>
                <a:ext uri="{FF2B5EF4-FFF2-40B4-BE49-F238E27FC236}">
                  <a16:creationId xmlns:a16="http://schemas.microsoft.com/office/drawing/2014/main" id="{A407E067-E9FB-1A44-9196-D36CCEBC0F4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668186" y="752742"/>
              <a:ext cx="9201701" cy="5180021"/>
            </a:xfrm>
            <a:prstGeom prst="rect">
              <a:avLst/>
            </a:prstGeom>
            <a:solidFill>
              <a:srgbClr val="F7DD2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6">
              <a:extLst>
                <a:ext uri="{FF2B5EF4-FFF2-40B4-BE49-F238E27FC236}">
                  <a16:creationId xmlns:a16="http://schemas.microsoft.com/office/drawing/2014/main" id="{E4FDDBC4-0EF9-934D-8895-F6FD0C6863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8186" y="752742"/>
              <a:ext cx="9201701" cy="5180021"/>
            </a:xfrm>
            <a:custGeom>
              <a:avLst/>
              <a:gdLst>
                <a:gd name="T0" fmla="*/ 7035 w 33870"/>
                <a:gd name="T1" fmla="*/ 0 h 19050"/>
                <a:gd name="T2" fmla="*/ 0 w 33870"/>
                <a:gd name="T3" fmla="*/ 15487 h 19050"/>
                <a:gd name="T4" fmla="*/ 0 w 33870"/>
                <a:gd name="T5" fmla="*/ 19050 h 19050"/>
                <a:gd name="T6" fmla="*/ 15244 w 33870"/>
                <a:gd name="T7" fmla="*/ 19050 h 19050"/>
                <a:gd name="T8" fmla="*/ 27964 w 33870"/>
                <a:gd name="T9" fmla="*/ 6508 h 19050"/>
                <a:gd name="T10" fmla="*/ 33870 w 33870"/>
                <a:gd name="T11" fmla="*/ 7959 h 19050"/>
                <a:gd name="T12" fmla="*/ 33870 w 33870"/>
                <a:gd name="T13" fmla="*/ 0 h 19050"/>
                <a:gd name="T14" fmla="*/ 7035 w 33870"/>
                <a:gd name="T15" fmla="*/ 0 h 19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870" h="19050">
                  <a:moveTo>
                    <a:pt x="7035" y="0"/>
                  </a:moveTo>
                  <a:cubicBezTo>
                    <a:pt x="3289" y="4150"/>
                    <a:pt x="748" y="9520"/>
                    <a:pt x="0" y="15487"/>
                  </a:cubicBezTo>
                  <a:lnTo>
                    <a:pt x="0" y="19050"/>
                  </a:lnTo>
                  <a:lnTo>
                    <a:pt x="15244" y="19050"/>
                  </a:lnTo>
                  <a:cubicBezTo>
                    <a:pt x="15341" y="12107"/>
                    <a:pt x="20998" y="6508"/>
                    <a:pt x="27964" y="6508"/>
                  </a:cubicBezTo>
                  <a:cubicBezTo>
                    <a:pt x="30096" y="6508"/>
                    <a:pt x="32105" y="7033"/>
                    <a:pt x="33870" y="7959"/>
                  </a:cubicBezTo>
                  <a:lnTo>
                    <a:pt x="33870" y="0"/>
                  </a:lnTo>
                  <a:lnTo>
                    <a:pt x="7035" y="0"/>
                  </a:lnTo>
                  <a:close/>
                </a:path>
              </a:pathLst>
            </a:custGeom>
            <a:solidFill>
              <a:srgbClr val="F9CB1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7">
              <a:extLst>
                <a:ext uri="{FF2B5EF4-FFF2-40B4-BE49-F238E27FC236}">
                  <a16:creationId xmlns:a16="http://schemas.microsoft.com/office/drawing/2014/main" id="{32087798-509E-9A4B-B3C0-D6A82E451CF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8186" y="752742"/>
              <a:ext cx="7703806" cy="5180021"/>
            </a:xfrm>
            <a:custGeom>
              <a:avLst/>
              <a:gdLst>
                <a:gd name="T0" fmla="*/ 18779 w 28356"/>
                <a:gd name="T1" fmla="*/ 19050 h 19050"/>
                <a:gd name="T2" fmla="*/ 28356 w 28356"/>
                <a:gd name="T3" fmla="*/ 0 h 19050"/>
                <a:gd name="T4" fmla="*/ 13072 w 28356"/>
                <a:gd name="T5" fmla="*/ 0 h 19050"/>
                <a:gd name="T6" fmla="*/ 936 w 28356"/>
                <a:gd name="T7" fmla="*/ 11090 h 19050"/>
                <a:gd name="T8" fmla="*/ 0 w 28356"/>
                <a:gd name="T9" fmla="*/ 11090 h 19050"/>
                <a:gd name="T10" fmla="*/ 0 w 28356"/>
                <a:gd name="T11" fmla="*/ 19050 h 19050"/>
                <a:gd name="T12" fmla="*/ 18779 w 28356"/>
                <a:gd name="T13" fmla="*/ 19050 h 19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56" h="19050">
                  <a:moveTo>
                    <a:pt x="18779" y="19050"/>
                  </a:moveTo>
                  <a:cubicBezTo>
                    <a:pt x="24319" y="14447"/>
                    <a:pt x="27968" y="7651"/>
                    <a:pt x="28356" y="0"/>
                  </a:cubicBezTo>
                  <a:lnTo>
                    <a:pt x="13072" y="0"/>
                  </a:lnTo>
                  <a:cubicBezTo>
                    <a:pt x="12420" y="6167"/>
                    <a:pt x="7251" y="10988"/>
                    <a:pt x="936" y="11090"/>
                  </a:cubicBezTo>
                  <a:lnTo>
                    <a:pt x="0" y="11090"/>
                  </a:lnTo>
                  <a:lnTo>
                    <a:pt x="0" y="19050"/>
                  </a:lnTo>
                  <a:lnTo>
                    <a:pt x="18779" y="19050"/>
                  </a:lnTo>
                  <a:close/>
                </a:path>
              </a:pathLst>
            </a:custGeom>
            <a:solidFill>
              <a:srgbClr val="FAC11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8">
              <a:extLst>
                <a:ext uri="{FF2B5EF4-FFF2-40B4-BE49-F238E27FC236}">
                  <a16:creationId xmlns:a16="http://schemas.microsoft.com/office/drawing/2014/main" id="{AF439919-4693-0149-B396-37BC5A8D59C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8186" y="3767798"/>
              <a:ext cx="244431" cy="1196871"/>
            </a:xfrm>
            <a:custGeom>
              <a:avLst/>
              <a:gdLst>
                <a:gd name="T0" fmla="*/ 900 w 900"/>
                <a:gd name="T1" fmla="*/ 0 h 4397"/>
                <a:gd name="T2" fmla="*/ 0 w 900"/>
                <a:gd name="T3" fmla="*/ 0 h 4397"/>
                <a:gd name="T4" fmla="*/ 0 w 900"/>
                <a:gd name="T5" fmla="*/ 4397 h 4397"/>
                <a:gd name="T6" fmla="*/ 900 w 900"/>
                <a:gd name="T7" fmla="*/ 0 h 4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0" h="4397">
                  <a:moveTo>
                    <a:pt x="900" y="0"/>
                  </a:moveTo>
                  <a:lnTo>
                    <a:pt x="0" y="0"/>
                  </a:lnTo>
                  <a:lnTo>
                    <a:pt x="0" y="4397"/>
                  </a:lnTo>
                  <a:cubicBezTo>
                    <a:pt x="189" y="2890"/>
                    <a:pt x="492" y="1421"/>
                    <a:pt x="900" y="0"/>
                  </a:cubicBezTo>
                  <a:close/>
                </a:path>
              </a:pathLst>
            </a:custGeom>
            <a:solidFill>
              <a:srgbClr val="F9CB1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9">
              <a:extLst>
                <a:ext uri="{FF2B5EF4-FFF2-40B4-BE49-F238E27FC236}">
                  <a16:creationId xmlns:a16="http://schemas.microsoft.com/office/drawing/2014/main" id="{B8C5B3D3-D479-3446-A1FA-73C80AC23D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09072" y="2528784"/>
              <a:ext cx="3246243" cy="3403980"/>
            </a:xfrm>
            <a:custGeom>
              <a:avLst/>
              <a:gdLst>
                <a:gd name="T0" fmla="*/ 3535 w 11947"/>
                <a:gd name="T1" fmla="*/ 12518 h 12518"/>
                <a:gd name="T2" fmla="*/ 11947 w 11947"/>
                <a:gd name="T3" fmla="*/ 0 h 12518"/>
                <a:gd name="T4" fmla="*/ 0 w 11947"/>
                <a:gd name="T5" fmla="*/ 12518 h 12518"/>
                <a:gd name="T6" fmla="*/ 3535 w 11947"/>
                <a:gd name="T7" fmla="*/ 12518 h 12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7" h="12518">
                  <a:moveTo>
                    <a:pt x="3535" y="12518"/>
                  </a:moveTo>
                  <a:cubicBezTo>
                    <a:pt x="7436" y="9277"/>
                    <a:pt x="10399" y="4948"/>
                    <a:pt x="11947" y="0"/>
                  </a:cubicBezTo>
                  <a:cubicBezTo>
                    <a:pt x="5340" y="396"/>
                    <a:pt x="93" y="5834"/>
                    <a:pt x="0" y="12518"/>
                  </a:cubicBezTo>
                  <a:lnTo>
                    <a:pt x="3535" y="12518"/>
                  </a:lnTo>
                  <a:close/>
                </a:path>
              </a:pathLst>
            </a:custGeom>
            <a:solidFill>
              <a:srgbClr val="F9CB1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7364" y="5058412"/>
            <a:ext cx="10620086" cy="1031238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3000"/>
              </a:lnSpc>
              <a:buNone/>
              <a:defRPr sz="3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Tekstiä</a:t>
            </a:r>
            <a:endParaRPr lang="en-US" dirty="0"/>
          </a:p>
        </p:txBody>
      </p:sp>
      <p:sp>
        <p:nvSpPr>
          <p:cNvPr id="7" name="Rectangl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7364" y="4409354"/>
            <a:ext cx="2493818" cy="180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EDEE1C4-ACBF-E549-93E2-0524E4C6F0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7364" y="1793323"/>
            <a:ext cx="10620085" cy="2582944"/>
          </a:xfrm>
        </p:spPr>
        <p:txBody>
          <a:bodyPr anchor="t" anchorCtr="0"/>
          <a:lstStyle>
            <a:lvl1pPr>
              <a:lnSpc>
                <a:spcPts val="7000"/>
              </a:lnSpc>
              <a:defRPr sz="7000" cap="all" baseline="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Väliotsikko tai kiitosteksti</a:t>
            </a:r>
            <a:endParaRPr lang="en-US" dirty="0"/>
          </a:p>
        </p:txBody>
      </p:sp>
      <p:pic>
        <p:nvPicPr>
          <p:cNvPr id="5" name="Kuva 4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E2539870-670B-0F7C-D3C9-F7B33495B6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466" y="899624"/>
            <a:ext cx="3479309" cy="57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66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k_Keltainen_Otsikko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14C9BBB4-7A44-7146-9361-44E10D3D780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5" name="Ryhmä 14">
            <a:extLst>
              <a:ext uri="{FF2B5EF4-FFF2-40B4-BE49-F238E27FC236}">
                <a16:creationId xmlns:a16="http://schemas.microsoft.com/office/drawing/2014/main" id="{89E35A09-2DD4-4C91-9F2C-8446D7955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56676" y="175375"/>
            <a:ext cx="11878647" cy="6507247"/>
            <a:chOff x="1668186" y="752742"/>
            <a:chExt cx="9201701" cy="5180022"/>
          </a:xfrm>
        </p:grpSpPr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B80BD106-2D1A-4420-89AB-866F573D221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668186" y="752742"/>
              <a:ext cx="9201701" cy="5180021"/>
            </a:xfrm>
            <a:prstGeom prst="rect">
              <a:avLst/>
            </a:prstGeom>
            <a:solidFill>
              <a:srgbClr val="F7DD2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D8B459C-50CE-4C57-ACD4-2425B53491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8186" y="752742"/>
              <a:ext cx="9201701" cy="5180021"/>
            </a:xfrm>
            <a:custGeom>
              <a:avLst/>
              <a:gdLst>
                <a:gd name="T0" fmla="*/ 7035 w 33870"/>
                <a:gd name="T1" fmla="*/ 0 h 19050"/>
                <a:gd name="T2" fmla="*/ 0 w 33870"/>
                <a:gd name="T3" fmla="*/ 15487 h 19050"/>
                <a:gd name="T4" fmla="*/ 0 w 33870"/>
                <a:gd name="T5" fmla="*/ 19050 h 19050"/>
                <a:gd name="T6" fmla="*/ 15244 w 33870"/>
                <a:gd name="T7" fmla="*/ 19050 h 19050"/>
                <a:gd name="T8" fmla="*/ 27964 w 33870"/>
                <a:gd name="T9" fmla="*/ 6508 h 19050"/>
                <a:gd name="T10" fmla="*/ 33870 w 33870"/>
                <a:gd name="T11" fmla="*/ 7959 h 19050"/>
                <a:gd name="T12" fmla="*/ 33870 w 33870"/>
                <a:gd name="T13" fmla="*/ 0 h 19050"/>
                <a:gd name="T14" fmla="*/ 7035 w 33870"/>
                <a:gd name="T15" fmla="*/ 0 h 19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870" h="19050">
                  <a:moveTo>
                    <a:pt x="7035" y="0"/>
                  </a:moveTo>
                  <a:cubicBezTo>
                    <a:pt x="3289" y="4150"/>
                    <a:pt x="748" y="9520"/>
                    <a:pt x="0" y="15487"/>
                  </a:cubicBezTo>
                  <a:lnTo>
                    <a:pt x="0" y="19050"/>
                  </a:lnTo>
                  <a:lnTo>
                    <a:pt x="15244" y="19050"/>
                  </a:lnTo>
                  <a:cubicBezTo>
                    <a:pt x="15341" y="12107"/>
                    <a:pt x="20998" y="6508"/>
                    <a:pt x="27964" y="6508"/>
                  </a:cubicBezTo>
                  <a:cubicBezTo>
                    <a:pt x="30096" y="6508"/>
                    <a:pt x="32105" y="7033"/>
                    <a:pt x="33870" y="7959"/>
                  </a:cubicBezTo>
                  <a:lnTo>
                    <a:pt x="33870" y="0"/>
                  </a:lnTo>
                  <a:lnTo>
                    <a:pt x="7035" y="0"/>
                  </a:lnTo>
                  <a:close/>
                </a:path>
              </a:pathLst>
            </a:custGeom>
            <a:solidFill>
              <a:srgbClr val="F9CB1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25EB96C3-B5E9-44B5-BAFE-AC502D7DBA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8186" y="752742"/>
              <a:ext cx="7703806" cy="5180021"/>
            </a:xfrm>
            <a:custGeom>
              <a:avLst/>
              <a:gdLst>
                <a:gd name="T0" fmla="*/ 18779 w 28356"/>
                <a:gd name="T1" fmla="*/ 19050 h 19050"/>
                <a:gd name="T2" fmla="*/ 28356 w 28356"/>
                <a:gd name="T3" fmla="*/ 0 h 19050"/>
                <a:gd name="T4" fmla="*/ 13072 w 28356"/>
                <a:gd name="T5" fmla="*/ 0 h 19050"/>
                <a:gd name="T6" fmla="*/ 936 w 28356"/>
                <a:gd name="T7" fmla="*/ 11090 h 19050"/>
                <a:gd name="T8" fmla="*/ 0 w 28356"/>
                <a:gd name="T9" fmla="*/ 11090 h 19050"/>
                <a:gd name="T10" fmla="*/ 0 w 28356"/>
                <a:gd name="T11" fmla="*/ 19050 h 19050"/>
                <a:gd name="T12" fmla="*/ 18779 w 28356"/>
                <a:gd name="T13" fmla="*/ 19050 h 19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56" h="19050">
                  <a:moveTo>
                    <a:pt x="18779" y="19050"/>
                  </a:moveTo>
                  <a:cubicBezTo>
                    <a:pt x="24319" y="14447"/>
                    <a:pt x="27968" y="7651"/>
                    <a:pt x="28356" y="0"/>
                  </a:cubicBezTo>
                  <a:lnTo>
                    <a:pt x="13072" y="0"/>
                  </a:lnTo>
                  <a:cubicBezTo>
                    <a:pt x="12420" y="6167"/>
                    <a:pt x="7251" y="10988"/>
                    <a:pt x="936" y="11090"/>
                  </a:cubicBezTo>
                  <a:lnTo>
                    <a:pt x="0" y="11090"/>
                  </a:lnTo>
                  <a:lnTo>
                    <a:pt x="0" y="19050"/>
                  </a:lnTo>
                  <a:lnTo>
                    <a:pt x="18779" y="19050"/>
                  </a:lnTo>
                  <a:close/>
                </a:path>
              </a:pathLst>
            </a:custGeom>
            <a:solidFill>
              <a:srgbClr val="FAC11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D653E748-09C9-4B6E-A199-38687296FC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8186" y="3767798"/>
              <a:ext cx="244431" cy="1196871"/>
            </a:xfrm>
            <a:custGeom>
              <a:avLst/>
              <a:gdLst>
                <a:gd name="T0" fmla="*/ 900 w 900"/>
                <a:gd name="T1" fmla="*/ 0 h 4397"/>
                <a:gd name="T2" fmla="*/ 0 w 900"/>
                <a:gd name="T3" fmla="*/ 0 h 4397"/>
                <a:gd name="T4" fmla="*/ 0 w 900"/>
                <a:gd name="T5" fmla="*/ 4397 h 4397"/>
                <a:gd name="T6" fmla="*/ 900 w 900"/>
                <a:gd name="T7" fmla="*/ 0 h 4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0" h="4397">
                  <a:moveTo>
                    <a:pt x="900" y="0"/>
                  </a:moveTo>
                  <a:lnTo>
                    <a:pt x="0" y="0"/>
                  </a:lnTo>
                  <a:lnTo>
                    <a:pt x="0" y="4397"/>
                  </a:lnTo>
                  <a:cubicBezTo>
                    <a:pt x="189" y="2890"/>
                    <a:pt x="492" y="1421"/>
                    <a:pt x="900" y="0"/>
                  </a:cubicBezTo>
                  <a:close/>
                </a:path>
              </a:pathLst>
            </a:custGeom>
            <a:solidFill>
              <a:srgbClr val="F9CB1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9">
              <a:extLst>
                <a:ext uri="{FF2B5EF4-FFF2-40B4-BE49-F238E27FC236}">
                  <a16:creationId xmlns:a16="http://schemas.microsoft.com/office/drawing/2014/main" id="{B196D0FA-9F76-48D6-874C-57BE63EC7D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09072" y="2528784"/>
              <a:ext cx="3246243" cy="3403980"/>
            </a:xfrm>
            <a:custGeom>
              <a:avLst/>
              <a:gdLst>
                <a:gd name="T0" fmla="*/ 3535 w 11947"/>
                <a:gd name="T1" fmla="*/ 12518 h 12518"/>
                <a:gd name="T2" fmla="*/ 11947 w 11947"/>
                <a:gd name="T3" fmla="*/ 0 h 12518"/>
                <a:gd name="T4" fmla="*/ 0 w 11947"/>
                <a:gd name="T5" fmla="*/ 12518 h 12518"/>
                <a:gd name="T6" fmla="*/ 3535 w 11947"/>
                <a:gd name="T7" fmla="*/ 12518 h 12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7" h="12518">
                  <a:moveTo>
                    <a:pt x="3535" y="12518"/>
                  </a:moveTo>
                  <a:cubicBezTo>
                    <a:pt x="7436" y="9277"/>
                    <a:pt x="10399" y="4948"/>
                    <a:pt x="11947" y="0"/>
                  </a:cubicBezTo>
                  <a:cubicBezTo>
                    <a:pt x="5340" y="396"/>
                    <a:pt x="93" y="5834"/>
                    <a:pt x="0" y="12518"/>
                  </a:cubicBezTo>
                  <a:lnTo>
                    <a:pt x="3535" y="12518"/>
                  </a:lnTo>
                  <a:close/>
                </a:path>
              </a:pathLst>
            </a:custGeom>
            <a:solidFill>
              <a:srgbClr val="F9CB1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4" name="Suorakulmio 13">
            <a:extLst>
              <a:ext uri="{FF2B5EF4-FFF2-40B4-BE49-F238E27FC236}">
                <a16:creationId xmlns:a16="http://schemas.microsoft.com/office/drawing/2014/main" id="{61572A2F-F168-7B42-8E36-F53CC2235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43412" y="3845169"/>
            <a:ext cx="6948588" cy="2271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34429" y="4094363"/>
            <a:ext cx="6422067" cy="1245356"/>
          </a:xfrm>
        </p:spPr>
        <p:txBody>
          <a:bodyPr anchor="t" anchorCtr="0"/>
          <a:lstStyle>
            <a:lvl1pPr algn="l">
              <a:lnSpc>
                <a:spcPts val="5060"/>
              </a:lnSpc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ESITYKSEN NIMI </a:t>
            </a:r>
            <a:br>
              <a:rPr lang="en-US" dirty="0"/>
            </a:br>
            <a:r>
              <a:rPr lang="en-US" dirty="0"/>
              <a:t>TÄHÄN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34428" y="5544217"/>
            <a:ext cx="6422067" cy="36748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buNone/>
              <a:defRPr sz="2000" cap="none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Hankkeen</a:t>
            </a:r>
            <a:r>
              <a:rPr lang="en-US" dirty="0"/>
              <a:t> </a:t>
            </a:r>
            <a:r>
              <a:rPr lang="en-US" dirty="0" err="1"/>
              <a:t>nimi</a:t>
            </a:r>
            <a:r>
              <a:rPr lang="en-US" dirty="0"/>
              <a:t> </a:t>
            </a:r>
            <a:r>
              <a:rPr lang="en-US" dirty="0" err="1"/>
              <a:t>tähän</a:t>
            </a:r>
            <a:endParaRPr lang="en-US" dirty="0"/>
          </a:p>
        </p:txBody>
      </p:sp>
      <p:pic>
        <p:nvPicPr>
          <p:cNvPr id="4" name="Kuva 3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2C0E5960-CCBC-2495-03D6-57D2633494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9668" y="984397"/>
            <a:ext cx="2019028" cy="33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36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k_Keltainen_Kuva_otsikon_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921375" cy="6856413"/>
          </a:xfrm>
          <a:solidFill>
            <a:schemeClr val="bg2"/>
          </a:soli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kuva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364" y="673624"/>
            <a:ext cx="4865716" cy="1947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63640" y="731521"/>
            <a:ext cx="5204460" cy="5402580"/>
          </a:xfrm>
        </p:spPr>
        <p:txBody>
          <a:bodyPr/>
          <a:lstStyle>
            <a:lvl1pPr>
              <a:defRPr/>
            </a:lvl1pPr>
            <a:lvl2pPr marL="217800" indent="-216000">
              <a:defRPr/>
            </a:lvl2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</a:t>
            </a:r>
            <a:r>
              <a:rPr lang="en-US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7364" y="242455"/>
            <a:ext cx="2493818" cy="1801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4E2EEEE-6B8E-AC4A-BD87-577C52AE1B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6006" y="6342619"/>
            <a:ext cx="261047" cy="365125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E6C61BD7-0D7C-FF44-A7F4-F5ABEAE012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098883F-34E2-C04D-B0E0-3EE6981CE0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953" y="6342619"/>
            <a:ext cx="4114800" cy="365125"/>
          </a:xfrm>
          <a:prstGeom prst="rect">
            <a:avLst/>
          </a:prstGeom>
        </p:spPr>
        <p:txBody>
          <a:bodyPr vert="horz" lIns="91440" tIns="0" rIns="36000" bIns="0" rtlCol="0" anchor="ctr"/>
          <a:lstStyle>
            <a:lvl1pPr algn="l">
              <a:defRPr sz="7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/ </a:t>
            </a:r>
            <a:r>
              <a:rPr lang="en-US" dirty="0" err="1"/>
              <a:t>Monikulttuuriset</a:t>
            </a:r>
            <a:r>
              <a:rPr lang="en-US" dirty="0"/>
              <a:t> </a:t>
            </a:r>
            <a:r>
              <a:rPr lang="en-US" dirty="0" err="1"/>
              <a:t>opintopolut</a:t>
            </a:r>
            <a:endParaRPr lang="en-US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C1675518-F8A9-2B23-8284-341B471056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5821" y="6224218"/>
            <a:ext cx="5204460" cy="601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553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k_Keltainen_Kuva_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654565" y="0"/>
            <a:ext cx="4530450" cy="6856413"/>
          </a:xfrm>
          <a:solidFill>
            <a:schemeClr val="bg2"/>
          </a:soli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kuva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363" y="673624"/>
            <a:ext cx="6578409" cy="15605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27364" y="2413261"/>
            <a:ext cx="6578409" cy="3720839"/>
          </a:xfrm>
        </p:spPr>
        <p:txBody>
          <a:bodyPr/>
          <a:lstStyle>
            <a:lvl1pPr>
              <a:defRPr/>
            </a:lvl1pPr>
            <a:lvl2pPr marL="217800" indent="-216000">
              <a:defRPr/>
            </a:lvl2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</a:t>
            </a:r>
            <a:r>
              <a:rPr lang="en-US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FFED5CA-C949-4645-BA48-C1514F39B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6006" y="6342619"/>
            <a:ext cx="261047" cy="365125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E6C61BD7-0D7C-FF44-A7F4-F5ABEAE012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5C58148-0775-2842-BACC-E083B202E1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953" y="6342619"/>
            <a:ext cx="4114800" cy="365125"/>
          </a:xfrm>
          <a:prstGeom prst="rect">
            <a:avLst/>
          </a:prstGeom>
        </p:spPr>
        <p:txBody>
          <a:bodyPr vert="horz" lIns="91440" tIns="0" rIns="36000" bIns="0" rtlCol="0" anchor="ctr"/>
          <a:lstStyle>
            <a:lvl1pPr algn="l">
              <a:defRPr sz="7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/ </a:t>
            </a:r>
            <a:r>
              <a:rPr lang="en-US" dirty="0" err="1"/>
              <a:t>Monikulttuuriset</a:t>
            </a:r>
            <a:r>
              <a:rPr lang="en-US" dirty="0"/>
              <a:t> </a:t>
            </a:r>
            <a:r>
              <a:rPr lang="en-US" dirty="0" err="1"/>
              <a:t>opintopolut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48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k_Keltainen_Kuva_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87"/>
            <a:ext cx="4530450" cy="6856413"/>
          </a:xfrm>
          <a:solidFill>
            <a:schemeClr val="bg2"/>
          </a:soli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kuva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7521" y="673624"/>
            <a:ext cx="6584900" cy="15605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87521" y="2413261"/>
            <a:ext cx="6584900" cy="3720839"/>
          </a:xfrm>
        </p:spPr>
        <p:txBody>
          <a:bodyPr/>
          <a:lstStyle>
            <a:lvl1pPr>
              <a:defRPr/>
            </a:lvl1pPr>
            <a:lvl2pPr marL="217800" indent="-216000">
              <a:defRPr/>
            </a:lvl2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</a:t>
            </a:r>
            <a:r>
              <a:rPr lang="en-US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4887521" y="242455"/>
            <a:ext cx="2493818" cy="1801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585EB44-B80D-1949-BF7E-F9955CF38B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6006" y="6342619"/>
            <a:ext cx="261047" cy="365125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E6C61BD7-0D7C-FF44-A7F4-F5ABEAE012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EB0B5D00-53C6-B347-8F39-08E22D2D55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953" y="6342619"/>
            <a:ext cx="4114800" cy="365125"/>
          </a:xfrm>
          <a:prstGeom prst="rect">
            <a:avLst/>
          </a:prstGeom>
        </p:spPr>
        <p:txBody>
          <a:bodyPr vert="horz" lIns="91440" tIns="0" rIns="36000" bIns="0" rtlCol="0" anchor="ctr"/>
          <a:lstStyle>
            <a:lvl1pPr algn="l">
              <a:defRPr sz="7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/ </a:t>
            </a:r>
            <a:r>
              <a:rPr lang="en-US" dirty="0" err="1"/>
              <a:t>Monikulttuuriset</a:t>
            </a:r>
            <a:r>
              <a:rPr lang="en-US" dirty="0"/>
              <a:t> </a:t>
            </a:r>
            <a:r>
              <a:rPr lang="en-US" dirty="0" err="1"/>
              <a:t>opintopolut</a:t>
            </a:r>
            <a:endParaRPr lang="en-US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5C08C61-1C77-4788-A6EF-6B532F7264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44969" y="6210091"/>
            <a:ext cx="5553421" cy="63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005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k_Keltainen_Otsikko_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</a:t>
            </a:r>
            <a:r>
              <a:rPr lang="en-US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D7AC2-0C73-A849-A516-236E0EE91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6006" y="6342619"/>
            <a:ext cx="261047" cy="365125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E6C61BD7-0D7C-FF44-A7F4-F5ABEAE012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EC34CEB-63CB-984B-829F-1217C8F350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953" y="6342619"/>
            <a:ext cx="4114800" cy="365125"/>
          </a:xfrm>
          <a:prstGeom prst="rect">
            <a:avLst/>
          </a:prstGeom>
        </p:spPr>
        <p:txBody>
          <a:bodyPr vert="horz" lIns="91440" tIns="0" rIns="36000" bIns="0" rtlCol="0" anchor="ctr"/>
          <a:lstStyle>
            <a:lvl1pPr algn="l">
              <a:defRPr sz="7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/ </a:t>
            </a:r>
            <a:r>
              <a:rPr lang="en-US" dirty="0" err="1"/>
              <a:t>Monikulttuuriset</a:t>
            </a:r>
            <a:r>
              <a:rPr lang="en-US" dirty="0"/>
              <a:t> </a:t>
            </a:r>
            <a:r>
              <a:rPr lang="en-US" dirty="0" err="1"/>
              <a:t>opintopolut</a:t>
            </a:r>
            <a:endParaRPr lang="en-US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ABF632F-429B-0400-8425-4AAF6A77F2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79699" y="6252288"/>
            <a:ext cx="5003306" cy="57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97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k_Keltainen_Kaksi_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27364" y="1825625"/>
            <a:ext cx="5277510" cy="430267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</a:t>
            </a:r>
            <a:r>
              <a:rPr lang="en-US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6183313" y="1825625"/>
            <a:ext cx="5277600" cy="4302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</a:t>
            </a:r>
            <a:r>
              <a:rPr lang="en-US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1B4AE7-DEFD-A846-80E9-0AD5DD158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6006" y="6342619"/>
            <a:ext cx="261047" cy="365125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E6C61BD7-0D7C-FF44-A7F4-F5ABEAE012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C668D2B-3D24-204F-BAAE-25C737CFD4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953" y="6342619"/>
            <a:ext cx="4114800" cy="365125"/>
          </a:xfrm>
          <a:prstGeom prst="rect">
            <a:avLst/>
          </a:prstGeom>
        </p:spPr>
        <p:txBody>
          <a:bodyPr vert="horz" lIns="91440" tIns="0" rIns="36000" bIns="0" rtlCol="0" anchor="ctr"/>
          <a:lstStyle>
            <a:lvl1pPr algn="l">
              <a:defRPr sz="7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/ </a:t>
            </a:r>
            <a:r>
              <a:rPr lang="en-US" dirty="0" err="1"/>
              <a:t>Monikulttuuriset</a:t>
            </a:r>
            <a:r>
              <a:rPr lang="en-US" dirty="0"/>
              <a:t> </a:t>
            </a:r>
            <a:r>
              <a:rPr lang="en-US" dirty="0" err="1"/>
              <a:t>opintopolut</a:t>
            </a:r>
            <a:endParaRPr lang="en-US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44BE28D4-C375-D4EA-B733-2F40327C19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81346" y="6224218"/>
            <a:ext cx="5204460" cy="601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08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k_Keltainen_Log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27364" y="1825624"/>
            <a:ext cx="10744200" cy="284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</a:t>
            </a:r>
            <a:r>
              <a:rPr lang="en-US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2C6FB1B6-7759-EA46-87A6-CE83BA9C12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6006" y="6342619"/>
            <a:ext cx="261047" cy="365125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E6C61BD7-0D7C-FF44-A7F4-F5ABEAE012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D57A37C9-8FEE-E84D-94A3-0C543F05F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953" y="6342619"/>
            <a:ext cx="4114800" cy="365125"/>
          </a:xfrm>
          <a:prstGeom prst="rect">
            <a:avLst/>
          </a:prstGeom>
        </p:spPr>
        <p:txBody>
          <a:bodyPr vert="horz" lIns="91440" tIns="0" rIns="36000" bIns="0" rtlCol="0" anchor="ctr"/>
          <a:lstStyle>
            <a:lvl1pPr algn="l">
              <a:defRPr sz="7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/ </a:t>
            </a:r>
            <a:r>
              <a:rPr lang="en-US" dirty="0" err="1"/>
              <a:t>Monikulttuuriset</a:t>
            </a:r>
            <a:r>
              <a:rPr lang="en-US" dirty="0"/>
              <a:t> </a:t>
            </a:r>
            <a:r>
              <a:rPr lang="en-US" dirty="0" err="1"/>
              <a:t>opintopolut</a:t>
            </a:r>
            <a:endParaRPr lang="en-US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DCADC70-1276-A9D6-5D96-9E5C28A3F4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87944" y="4836339"/>
            <a:ext cx="10918804" cy="127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243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k_Keltainen_Kuva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1EDD41-32D6-5540-BB19-CF8C750A156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2A41946C-9854-B34A-93BA-C21E9759C4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6006" y="175375"/>
            <a:ext cx="11878647" cy="6507247"/>
          </a:xfrm>
          <a:solidFill>
            <a:schemeClr val="bg2"/>
          </a:soli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err="1"/>
              <a:t>Kuva</a:t>
            </a:r>
            <a:r>
              <a:rPr lang="en-US" dirty="0"/>
              <a:t> tai video</a:t>
            </a:r>
          </a:p>
        </p:txBody>
      </p:sp>
    </p:spTree>
    <p:extLst>
      <p:ext uri="{BB962C8B-B14F-4D97-AF65-F5344CB8AC3E}">
        <p14:creationId xmlns:p14="http://schemas.microsoft.com/office/powerpoint/2010/main" val="1129816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7364" y="673625"/>
            <a:ext cx="10744200" cy="115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7364" y="1825625"/>
            <a:ext cx="10744200" cy="4302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7364" y="242455"/>
            <a:ext cx="2493818" cy="1801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57BE3E1-FDEB-6146-B48A-CCC767D7B0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953" y="6352300"/>
            <a:ext cx="4114800" cy="365125"/>
          </a:xfrm>
          <a:prstGeom prst="rect">
            <a:avLst/>
          </a:prstGeom>
        </p:spPr>
        <p:txBody>
          <a:bodyPr vert="horz" lIns="91440" tIns="0" rIns="36000" bIns="0" rtlCol="0" anchor="ctr"/>
          <a:lstStyle>
            <a:lvl1pPr algn="l">
              <a:defRPr sz="7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/ </a:t>
            </a:r>
            <a:r>
              <a:rPr lang="en-US" dirty="0" err="1"/>
              <a:t>Monikulttuuriset</a:t>
            </a:r>
            <a:r>
              <a:rPr lang="en-US" dirty="0"/>
              <a:t> </a:t>
            </a:r>
            <a:r>
              <a:rPr lang="en-US" dirty="0" err="1"/>
              <a:t>opintopolut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0600BA8-6918-5247-82AA-61C6541505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6006" y="6352300"/>
            <a:ext cx="261047" cy="365125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E6C61BD7-0D7C-FF44-A7F4-F5ABEAE0126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71D02CD-A26A-C241-8D4C-8A1100B7F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372841" y="6416340"/>
            <a:ext cx="561206" cy="237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08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73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735" r:id="rId8"/>
    <p:sldLayoutId id="2147483699" r:id="rId9"/>
    <p:sldLayoutId id="2147483720" r:id="rId10"/>
  </p:sldLayoutIdLst>
  <p:hf hdr="0" dt="0"/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Franklin Gothic Demi" charset="0"/>
          <a:ea typeface="Franklin Gothic Demi" charset="0"/>
          <a:cs typeface="Franklin Gothic Demi" charset="0"/>
        </a:defRPr>
      </a:lvl1pPr>
    </p:titleStyle>
    <p:bodyStyle>
      <a:lvl1pPr marL="216000" indent="-216000" algn="l" defTabSz="914400" rtl="0" eaLnBrk="1" latinLnBrk="0" hangingPunct="1">
        <a:lnSpc>
          <a:spcPts val="2400"/>
        </a:lnSpc>
        <a:spcBef>
          <a:spcPts val="600"/>
        </a:spcBef>
        <a:buSzPct val="100000"/>
        <a:buFontTx/>
        <a:buBlip>
          <a:blip r:embed="rId13"/>
        </a:buBlip>
        <a:defRPr sz="2000" kern="1200" cap="none" baseline="0">
          <a:solidFill>
            <a:schemeClr val="tx1"/>
          </a:solidFill>
          <a:latin typeface="Franklin Gothic Demi" charset="0"/>
          <a:ea typeface="Franklin Gothic Demi" charset="0"/>
          <a:cs typeface="Franklin Gothic Demi" charset="0"/>
        </a:defRPr>
      </a:lvl1pPr>
      <a:lvl2pPr marL="216000" indent="-216000" algn="l" defTabSz="914400" rtl="0" eaLnBrk="1" latinLnBrk="0" hangingPunct="1">
        <a:lnSpc>
          <a:spcPts val="2400"/>
        </a:lnSpc>
        <a:spcBef>
          <a:spcPts val="600"/>
        </a:spcBef>
        <a:buSzPct val="80000"/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ts val="1850"/>
        </a:lnSpc>
        <a:spcBef>
          <a:spcPts val="400"/>
        </a:spcBef>
        <a:buSzPct val="80000"/>
        <a:buFontTx/>
        <a:buBlip>
          <a:blip r:embed="rId14"/>
        </a:buBlip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0000" indent="-180000" algn="l" defTabSz="914400" rtl="0" eaLnBrk="1" latinLnBrk="0" hangingPunct="1">
        <a:lnSpc>
          <a:spcPts val="1400"/>
        </a:lnSpc>
        <a:spcBef>
          <a:spcPts val="400"/>
        </a:spcBef>
        <a:buFont typeface="Arial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ts val="1400"/>
        </a:lnSpc>
        <a:spcBef>
          <a:spcPts val="400"/>
        </a:spcBef>
        <a:buFont typeface="Arial"/>
        <a:buNone/>
        <a:defRPr sz="1200" i="1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rn.fi/URN:NBN:fi:amk-201204154462" TargetMode="External"/><Relationship Id="rId7" Type="http://schemas.openxmlformats.org/officeDocument/2006/relationships/hyperlink" Target="https://urn.fi/URN:NBN:fi-fe2022122873919" TargetMode="External"/><Relationship Id="rId2" Type="http://schemas.openxmlformats.org/officeDocument/2006/relationships/hyperlink" Target="https://urn.fi/URN:ISBN:978-951-799-659-4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urn.fi/URN:ISBN:978-951-44-8947-1" TargetMode="External"/><Relationship Id="rId5" Type="http://schemas.openxmlformats.org/officeDocument/2006/relationships/hyperlink" Target="https://urn.fi/URN:NBN:fi:amk-201801191470" TargetMode="External"/><Relationship Id="rId4" Type="http://schemas.openxmlformats.org/officeDocument/2006/relationships/hyperlink" Target="http://urn.fi/URN:ISBN:978-951-39-8110-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>
            <a:extLst>
              <a:ext uri="{FF2B5EF4-FFF2-40B4-BE49-F238E27FC236}">
                <a16:creationId xmlns:a16="http://schemas.microsoft.com/office/drawing/2014/main" id="{91F393BD-3190-3945-859C-658BF98CEF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osallistava pedagogiikka</a:t>
            </a:r>
          </a:p>
        </p:txBody>
      </p:sp>
      <p:sp>
        <p:nvSpPr>
          <p:cNvPr id="9" name="Alaotsikko 8">
            <a:extLst>
              <a:ext uri="{FF2B5EF4-FFF2-40B4-BE49-F238E27FC236}">
                <a16:creationId xmlns:a16="http://schemas.microsoft.com/office/drawing/2014/main" id="{9F5161A0-CC1A-7644-A475-F56EA8E2AC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Monikulttuuriset opintopolut -hanke</a:t>
            </a:r>
          </a:p>
        </p:txBody>
      </p:sp>
    </p:spTree>
    <p:extLst>
      <p:ext uri="{BB962C8B-B14F-4D97-AF65-F5344CB8AC3E}">
        <p14:creationId xmlns:p14="http://schemas.microsoft.com/office/powerpoint/2010/main" val="696896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1A1E99C-DF31-37D4-0DA7-36B97AB82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Sisältö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746F0C-2208-D487-0E51-5915E9DA6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on osallisuus?</a:t>
            </a:r>
          </a:p>
          <a:p>
            <a:r>
              <a:rPr lang="fi-FI" dirty="0"/>
              <a:t>Mitä on osallistava pedagogiikka?</a:t>
            </a:r>
          </a:p>
          <a:p>
            <a:r>
              <a:rPr lang="fi-FI" dirty="0"/>
              <a:t>Opettajan rooli</a:t>
            </a:r>
          </a:p>
          <a:p>
            <a:r>
              <a:rPr lang="fi-FI" dirty="0"/>
              <a:t>Osallistavan pedagogiikan hyödyt</a:t>
            </a:r>
          </a:p>
          <a:p>
            <a:r>
              <a:rPr lang="fi-FI" dirty="0"/>
              <a:t>Vinkkilista opetukseen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3468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5F4ECC9-3D05-1A53-D948-DC608E927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on osallisuus?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F59A9D6-85B1-1098-79D2-21DB9663C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Aktiivista osallistumista, vuorovaikutusta ja dialogia</a:t>
            </a:r>
          </a:p>
          <a:p>
            <a:r>
              <a:rPr lang="fi-FI" dirty="0"/>
              <a:t>Halua vaikuttaa omaan ympäristöön ja olla osa sitä</a:t>
            </a:r>
          </a:p>
          <a:p>
            <a:r>
              <a:rPr lang="fi-FI" dirty="0"/>
              <a:t>Oikeutta omaan identiteettiin</a:t>
            </a:r>
          </a:p>
          <a:p>
            <a:r>
              <a:rPr lang="fi-FI" dirty="0"/>
              <a:t>Vastuuta, kuuluvuutta, tasa-arvoa ja turvallisuutta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E9F1F-4E91-64B5-DC8A-023336D05B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61BD7-0D7C-FF44-A7F4-F5ABEAE0126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721F7-9163-602E-6163-2423AF11D4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/ Monikulttuuriset opintopolut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504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5D207-1AAC-B348-B5CC-B335829C7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on osallistava pedagogiikka?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DE8D0-9D6E-6627-B684-EE943836F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Lähestymistapa, joka yhdistää monta erilaista tapaa oppia</a:t>
            </a:r>
          </a:p>
          <a:p>
            <a:r>
              <a:rPr lang="fi-FI" dirty="0"/>
              <a:t>Mahdollistaa oppimisen ja opetukseen osallistumisen erilaisille oppijoille</a:t>
            </a:r>
          </a:p>
          <a:p>
            <a:r>
              <a:rPr lang="fi-FI" dirty="0"/>
              <a:t>Keskeisiä käsitteitä vastuu, vapaus ja osallisuus</a:t>
            </a:r>
          </a:p>
          <a:p>
            <a:r>
              <a:rPr lang="fi-FI" dirty="0"/>
              <a:t>Tavoitteena tehdä korkeakoulu saavutettavammaksi ja lisätä sosiaalista oikeudenmukaisuutta ja tasa-arvoa</a:t>
            </a:r>
          </a:p>
          <a:p>
            <a:r>
              <a:rPr lang="fi-FI" dirty="0"/>
              <a:t>Johtaa marginaaliryhmien aktiiviseen osallistamiseen</a:t>
            </a:r>
          </a:p>
          <a:p>
            <a:r>
              <a:rPr lang="fi-FI" dirty="0"/>
              <a:t>Tärkeää on oppijan oma motivaatio käsitellä tietoa aktiivisesti ja kyky tunnistaa taustalla vaikuttavat voimat</a:t>
            </a:r>
          </a:p>
          <a:p>
            <a:r>
              <a:rPr lang="fi-FI" dirty="0"/>
              <a:t>Oppiminen tapahtuu oivallusten ja virheiden kautta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0F3860-B2FF-3D7F-A1D2-96B4450EC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61BD7-0D7C-FF44-A7F4-F5ABEAE0126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526DE-754D-5224-97F7-C80A56C62E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/ Monikulttuuriset opintopolut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543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D219B-00CC-5E85-360A-275C8B8CD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Opettajan rooli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F8673-31A7-8BE3-FAB3-7CF9E9356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Opettajan tehtävä on mahdollistaa ja ohjata</a:t>
            </a:r>
          </a:p>
          <a:p>
            <a:r>
              <a:rPr lang="fi-FI" dirty="0"/>
              <a:t>Opettajan ja oppijan välinen dialogi vaatii vastavuoroista kunnioitusta, vallan jakoa</a:t>
            </a:r>
          </a:p>
          <a:p>
            <a:r>
              <a:rPr lang="fi-FI" dirty="0"/>
              <a:t>Oppija asettaa omat tavoitteensa ja opettaja ohjaa niiden mukaisesti, auttaa valitsemaan parhaat tavat ja ympäristön oppimiseen</a:t>
            </a:r>
          </a:p>
          <a:p>
            <a:r>
              <a:rPr lang="fi-FI" dirty="0"/>
              <a:t>Opettaja mahdollistaa turvallisen tilan, perehtyy ryhmädynamiikkaan ja </a:t>
            </a:r>
            <a:r>
              <a:rPr lang="fi-FI" dirty="0" err="1"/>
              <a:t>ryhmäyttämiseen</a:t>
            </a:r>
            <a:endParaRPr lang="fi-FI" dirty="0"/>
          </a:p>
          <a:p>
            <a:r>
              <a:rPr lang="fi-FI" dirty="0"/>
              <a:t>Opettaja kuuntelee, kannustaa ja ottaa oppijoiden näkökulmat ja toiveet huomioon</a:t>
            </a:r>
          </a:p>
          <a:p>
            <a:r>
              <a:rPr lang="fi-FI" dirty="0"/>
              <a:t>Opettaja suunnittelee ja organisoi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B24F7-9919-7C4E-C33F-E431AAA6C9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61BD7-0D7C-FF44-A7F4-F5ABEAE0126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DCF58-5D2C-D629-5A17-5BF6FDA7DE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/ Monikulttuuriset opintopolut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646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43494-C552-4714-3C8F-33CD9B48C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Osallistavan pedagogiikan hyödyt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B2CDF-E105-FEBD-1FC4-25C502786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Oppija osallistuu myös yhteiskunnallisiin asioihin</a:t>
            </a:r>
          </a:p>
          <a:p>
            <a:r>
              <a:rPr lang="fi-FI" dirty="0"/>
              <a:t>Edesauttaa maahanmuuttajaopiskelijoiden integraatiota ja monimuotoisuuden tunnistamista</a:t>
            </a:r>
          </a:p>
          <a:p>
            <a:r>
              <a:rPr lang="fi-FI" dirty="0"/>
              <a:t>Toteuttaa yhdenvertaisuutta</a:t>
            </a:r>
          </a:p>
          <a:p>
            <a:r>
              <a:rPr lang="fi-FI" dirty="0"/>
              <a:t>Osallistuminen kehittää dialogisia taitoja, arvostava vuorovaikutus ja inhimillinen ymmärrys</a:t>
            </a:r>
          </a:p>
          <a:p>
            <a:r>
              <a:rPr lang="fi-FI" dirty="0"/>
              <a:t>Auttaa kohtaamaan epävarmuuden ja stressin</a:t>
            </a:r>
          </a:p>
          <a:p>
            <a:r>
              <a:rPr lang="fi-FI" dirty="0"/>
              <a:t>Lisää joustavuutta</a:t>
            </a:r>
          </a:p>
          <a:p>
            <a:r>
              <a:rPr lang="fi-FI" dirty="0"/>
              <a:t>Opettaa tarkastelemaan elämää kokonaisuutena, johon erilaiset asiat vaikuttavat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DB6CE3-DCE9-CC7E-5FBE-67CAB78A13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61BD7-0D7C-FF44-A7F4-F5ABEAE0126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959B8-A642-2270-26AE-5AB45A3510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/ Monikulttuuriset opintopolut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088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AE290-5A19-9BF8-E7F3-7D673955B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Vinkkilista opetukseen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6B08A-C9D3-E1C4-3960-7E0FC263A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1. Rakenna turvallinen ja avoin ilmapiiri</a:t>
            </a:r>
          </a:p>
          <a:p>
            <a:pPr marL="0" indent="0">
              <a:buNone/>
            </a:pPr>
            <a:r>
              <a:rPr lang="fi-FI" dirty="0"/>
              <a:t>2. Hyödynnä yhteistoiminnallista oppimista</a:t>
            </a:r>
          </a:p>
          <a:p>
            <a:pPr marL="0" indent="0">
              <a:buNone/>
            </a:pPr>
            <a:r>
              <a:rPr lang="fi-FI" dirty="0"/>
              <a:t>3. Kysy opiskelijoiden mielipiteitä ja ideoita</a:t>
            </a:r>
          </a:p>
          <a:p>
            <a:pPr marL="0" indent="0">
              <a:buNone/>
            </a:pPr>
            <a:r>
              <a:rPr lang="fi-FI" dirty="0"/>
              <a:t>4. Anna opiskelijoille valinnan mahdollisuuksia</a:t>
            </a:r>
          </a:p>
          <a:p>
            <a:pPr marL="0" indent="0">
              <a:buNone/>
            </a:pPr>
            <a:r>
              <a:rPr lang="fi-FI" dirty="0"/>
              <a:t>5. Hyödynnä opiskelijoiden kokemuksia ja arkea</a:t>
            </a:r>
          </a:p>
          <a:p>
            <a:pPr marL="0" indent="0">
              <a:buNone/>
            </a:pPr>
            <a:r>
              <a:rPr lang="fi-FI" dirty="0"/>
              <a:t>6. Kokeile draamaa, simulaatioita ja roolipelejä</a:t>
            </a:r>
          </a:p>
          <a:p>
            <a:pPr marL="0" indent="0">
              <a:buNone/>
            </a:pPr>
            <a:r>
              <a:rPr lang="fi-FI" dirty="0"/>
              <a:t>7. Anna opiskelijoille vastuuta</a:t>
            </a:r>
          </a:p>
          <a:p>
            <a:pPr marL="0" indent="0">
              <a:buNone/>
            </a:pPr>
            <a:r>
              <a:rPr lang="fi-FI" dirty="0"/>
              <a:t>8. Reflektoi ja kehitä yhdessä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5AE5AD-10EA-8F5C-3D09-E9170E0ED5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61BD7-0D7C-FF44-A7F4-F5ABEAE0126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2C32F-8EC8-5256-924B-33403B741A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/ Monikulttuuriset opintopolut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318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A7894-4C44-6FFD-A80F-814AC541A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EC5B0-807A-B86E-3FEF-3D6825E03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i-FI" sz="1100" kern="100" dirty="0" err="1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Kanervo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R., Kuosmanen, L. ja Kuparinen, K. 2022. </a:t>
            </a:r>
            <a:r>
              <a:rPr lang="fi-FI" sz="1100" i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Osallistavat ohjaus- ja opetusmenetelmät korkeakoulussa. Käsikirja. 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Vantaa: Laurea-ammattikorkeakoulu. </a:t>
            </a:r>
            <a:r>
              <a:rPr lang="fi-FI" sz="11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  <a:hlinkClick r:id="rId2"/>
              </a:rPr>
              <a:t>https://urn.fi/URN:ISBN:978-951-799-659-4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Kivimäki, J. ja Koivu, M. 2012. </a:t>
            </a:r>
            <a:r>
              <a:rPr lang="fi-FI" sz="1100" i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Osallistava pedagogiikka : Käytännön työkaluja opetustyöhön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 Tampereen ammattikorkeakoulu. </a:t>
            </a:r>
            <a:r>
              <a:rPr lang="fi-FI" sz="11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  <a:hlinkClick r:id="rId3"/>
              </a:rPr>
              <a:t>https://urn.fi/URN:NBN:fi:amk-201204154462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fi-FI" sz="1100" kern="100" dirty="0"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Klemola, U., Ikäheimo, H. ja Hämäläinen, T. (toim.). 2020. </a:t>
            </a:r>
            <a:r>
              <a:rPr lang="fi-FI" sz="1100" i="1" kern="100" dirty="0"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OHO-opas: opiskelukykyä, hyvinvointia ja osallisuutta korkeakouluihin. </a:t>
            </a:r>
            <a:r>
              <a:rPr lang="fi-FI" sz="1100" kern="100" dirty="0"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  <a:hlinkClick r:id="rId4"/>
              </a:rPr>
              <a:t>http://urn.fi/URN:ISBN:978-951-39-8110-5</a:t>
            </a:r>
            <a:r>
              <a:rPr lang="fi-FI" sz="1100" kern="100" dirty="0"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fi-FI" sz="11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Niemi, R. 2008. ”Osallisuus koulussa : sananhelinää vai opetusta rikastuttava mahdollisuus?”. </a:t>
            </a:r>
            <a:r>
              <a:rPr lang="fi-FI" sz="1100" kern="100" dirty="0" err="1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Lanas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M., Niinistö, H. &amp; Suoranta, J. (toim.). </a:t>
            </a:r>
            <a:r>
              <a:rPr lang="fi-FI" sz="1100" i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Kriittisen pedagogiikan kysymyksiä 2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 Tampere: Tampereen yliopiston kasvatustieteiden laitos. s. 121-147.</a:t>
            </a:r>
          </a:p>
          <a:p>
            <a:pPr marL="0" indent="0">
              <a:buNone/>
            </a:pPr>
            <a:r>
              <a:rPr lang="fi-FI" sz="1100" kern="100" dirty="0" err="1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Perunka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S. ja Happo, I. 2018. ”Osallistava pedagogiikka jakaa vallan ja vastuun”. </a:t>
            </a:r>
            <a:r>
              <a:rPr lang="fi-FI" sz="1100" i="1" kern="100" dirty="0" err="1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ePooki</a:t>
            </a:r>
            <a:r>
              <a:rPr lang="fi-FI" sz="1100" i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- Oulun ammattikorkeakoulun tutkimus- ja kehitystyön julkaisut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1/2018. </a:t>
            </a:r>
            <a:r>
              <a:rPr lang="fi-FI" sz="11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  <a:hlinkClick r:id="rId5"/>
              </a:rPr>
              <a:t>https://urn.fi/URN:NBN:fi:amk-201801191470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Poutanen, K. ja Nieminen, J. 2012. ” Hyväksyen kohti arvojen mukaista opiskelua? Hyväksymis- ja omistautumisterapian menetelmien soveltaminen opinnoissaan viivästyneiden ryhmäohjauksessa”. Teoksessa Mäkinen, M., Annala, J., Korhonen, V., Vehviläinen, S., </a:t>
            </a:r>
            <a:r>
              <a:rPr lang="fi-FI" sz="1100" kern="100" dirty="0" err="1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Norrgrann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A-M., Kalli, P. ja </a:t>
            </a:r>
            <a:r>
              <a:rPr lang="fi-FI" sz="1100" kern="100" dirty="0" err="1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Svärd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P. (toim.). </a:t>
            </a:r>
            <a:r>
              <a:rPr lang="fi-FI" sz="1100" i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Osallistava korkeakoulutus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 Tampere: Tampereen Yliopistopaino Oy. s. 230-261. </a:t>
            </a:r>
            <a:r>
              <a:rPr lang="fi-FI" sz="11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  <a:hlinkClick r:id="rId6"/>
              </a:rPr>
              <a:t>https://urn.fi/URN:ISBN:978-951-44-8947-1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Valkama, K. ja Hautamäki, T. 2022. ”Osallistavan opetuksen kerroksellisuus”. Teoksessa Hautamäki, T., Aalto, A., </a:t>
            </a:r>
            <a:r>
              <a:rPr lang="fi-FI" sz="1100" kern="100" dirty="0" err="1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Alaverdyan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A. ja Saarikoski, S. (toim.). </a:t>
            </a:r>
            <a:r>
              <a:rPr lang="fi-FI" sz="1100" i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Osallisuus ihmistyössä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 Seinäjoen ammattikorkeakoulun julkaisusarja B. Raportteja ja selvityksiä 177. Seinäjoen ammattikorkeakoulu. s. 186-196. </a:t>
            </a:r>
            <a:r>
              <a:rPr lang="fi-FI" sz="11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  <a:hlinkClick r:id="rId7"/>
              </a:rPr>
              <a:t>https://urn.fi/URN:NBN:fi-fe2022122873919</a:t>
            </a:r>
            <a:r>
              <a:rPr lang="fi-FI" sz="11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4D6F4-B424-6F56-373E-A0D6F0E6F7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61BD7-0D7C-FF44-A7F4-F5ABEAE0126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B1B34-D8E4-B076-BC30-577C5175AF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/ Monikulttuuriset opintopolut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56630"/>
      </p:ext>
    </p:extLst>
  </p:cSld>
  <p:clrMapOvr>
    <a:masterClrMapping/>
  </p:clrMapOvr>
</p:sld>
</file>

<file path=ppt/theme/theme1.xml><?xml version="1.0" encoding="utf-8"?>
<a:theme xmlns:a="http://schemas.openxmlformats.org/drawingml/2006/main" name="Diak_Hanke_Keltainen">
  <a:themeElements>
    <a:clrScheme name="DIAK_MUSTATEKSTI">
      <a:dk1>
        <a:srgbClr val="000000"/>
      </a:dk1>
      <a:lt1>
        <a:srgbClr val="FFFFFF"/>
      </a:lt1>
      <a:dk2>
        <a:srgbClr val="343434"/>
      </a:dk2>
      <a:lt2>
        <a:srgbClr val="E8E8E8"/>
      </a:lt2>
      <a:accent1>
        <a:srgbClr val="0079C9"/>
      </a:accent1>
      <a:accent2>
        <a:srgbClr val="F9D028"/>
      </a:accent2>
      <a:accent3>
        <a:srgbClr val="65CFE9"/>
      </a:accent3>
      <a:accent4>
        <a:srgbClr val="FB8800"/>
      </a:accent4>
      <a:accent5>
        <a:srgbClr val="006643"/>
      </a:accent5>
      <a:accent6>
        <a:srgbClr val="343434"/>
      </a:accent6>
      <a:hlink>
        <a:srgbClr val="AF1F8E"/>
      </a:hlink>
      <a:folHlink>
        <a:srgbClr val="74767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ak_Powerpoint-pohja_monikulttuuriset_opintopolut" id="{F77D96A0-7AB0-4F99-9330-DBAA8A012284}" vid="{6BFB7615-69A5-44FC-A481-55761903B1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5832aa-b24f-4578-8b1f-bb744488175b" xsi:nil="true"/>
    <lcf76f155ced4ddcb4097134ff3c332f xmlns="b2103ff1-6a39-4550-a700-661937c54e7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53086DEF7334DA9794BD9850AC7C1" ma:contentTypeVersion="14" ma:contentTypeDescription="Create a new document." ma:contentTypeScope="" ma:versionID="e1db813f87cb3b0708a6d75d7a72d936">
  <xsd:schema xmlns:xsd="http://www.w3.org/2001/XMLSchema" xmlns:xs="http://www.w3.org/2001/XMLSchema" xmlns:p="http://schemas.microsoft.com/office/2006/metadata/properties" xmlns:ns2="b2103ff1-6a39-4550-a700-661937c54e7d" xmlns:ns3="a55832aa-b24f-4578-8b1f-bb744488175b" targetNamespace="http://schemas.microsoft.com/office/2006/metadata/properties" ma:root="true" ma:fieldsID="26733035a88f58d438f544333e49de6f" ns2:_="" ns3:_="">
    <xsd:import namespace="b2103ff1-6a39-4550-a700-661937c54e7d"/>
    <xsd:import namespace="a55832aa-b24f-4578-8b1f-bb74448817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103ff1-6a39-4550-a700-661937c54e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bcb5315-3b73-4dfd-8407-37c77ab9fb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5832aa-b24f-4578-8b1f-bb744488175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f7fe5fa-9ecd-4757-bd75-6dd68189f825}" ma:internalName="TaxCatchAll" ma:showField="CatchAllData" ma:web="a55832aa-b24f-4578-8b1f-bb7444881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877D6A-0C0F-4693-859A-62DE95A17E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FD03F9-4892-4C70-A698-98C916D7AF22}">
  <ds:schemaRefs>
    <ds:schemaRef ds:uri="b2103ff1-6a39-4550-a700-661937c54e7d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a55832aa-b24f-4578-8b1f-bb744488175b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4AD302E-6156-4976-823B-2D50AEC42E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103ff1-6a39-4550-a700-661937c54e7d"/>
    <ds:schemaRef ds:uri="a55832aa-b24f-4578-8b1f-bb74448817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Powerpoint-pohja_Monikulttuuriset_opintopolut</Template>
  <TotalTime>13</TotalTime>
  <Words>650</Words>
  <Application>Microsoft Office PowerPoint</Application>
  <PresentationFormat>Laajakuva</PresentationFormat>
  <Paragraphs>65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Franklin Gothic Book</vt:lpstr>
      <vt:lpstr>Franklin Gothic Demi</vt:lpstr>
      <vt:lpstr>Franklin Gothic Medium</vt:lpstr>
      <vt:lpstr>Diak_Hanke_Keltainen</vt:lpstr>
      <vt:lpstr>osallistava pedagogiikka</vt:lpstr>
      <vt:lpstr>Sisältö</vt:lpstr>
      <vt:lpstr>Mitä on osallisuus?</vt:lpstr>
      <vt:lpstr>Mitä on osallistava pedagogiikka?</vt:lpstr>
      <vt:lpstr>Opettajan rooli</vt:lpstr>
      <vt:lpstr>Osallistavan pedagogiikan hyödyt</vt:lpstr>
      <vt:lpstr>Vinkkilista opetukseen</vt:lpstr>
      <vt:lpstr>Lähteet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osallistava pedagogiikka</dc:title>
  <dc:creator>Hirvonen Nenna</dc:creator>
  <cp:lastModifiedBy>Turunen Sanna</cp:lastModifiedBy>
  <cp:revision>2</cp:revision>
  <dcterms:created xsi:type="dcterms:W3CDTF">2025-05-15T06:46:57Z</dcterms:created>
  <dcterms:modified xsi:type="dcterms:W3CDTF">2025-06-04T07:42:29Z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0x0101007C653086DEF7334DA9794BD9850AC7C1</vt:lpwstr>
  </property>
  <property fmtid="{D5CDD505-2E9C-101B-9397-08002B2CF9AE}" pid="3" name="MediaServiceImageTags">
    <vt:lpwstr/>
  </property>
</Properties>
</file>